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0" r:id="rId3"/>
    <p:sldId id="258" r:id="rId4"/>
    <p:sldId id="263" r:id="rId5"/>
    <p:sldId id="279" r:id="rId6"/>
    <p:sldId id="266" r:id="rId7"/>
    <p:sldId id="261" r:id="rId8"/>
    <p:sldId id="274" r:id="rId9"/>
    <p:sldId id="275" r:id="rId10"/>
    <p:sldId id="271" r:id="rId11"/>
    <p:sldId id="260" r:id="rId12"/>
    <p:sldId id="280" r:id="rId13"/>
    <p:sldId id="281" r:id="rId14"/>
    <p:sldId id="262" r:id="rId15"/>
    <p:sldId id="277" r:id="rId16"/>
    <p:sldId id="259" r:id="rId17"/>
    <p:sldId id="282" r:id="rId18"/>
    <p:sldId id="28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5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8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9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</p:grpSp>
        <p:sp>
          <p:nvSpPr>
            <p:cNvPr id="7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anchor="t" anchorCtr="0"/>
          <a:lstStyle>
            <a:lvl1pPr marL="0" algn="r" defTabSz="914400" rtl="0" eaLnBrk="1" latinLnBrk="0" hangingPunct="1">
              <a:defRPr sz="900" kern="1200" cap="small" baseline="0" smtClean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0BDF928A-BC90-46E9-80EF-AFB2E3F3584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300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450" y="6553200"/>
            <a:ext cx="762000" cy="228600"/>
          </a:xfrm>
        </p:spPr>
        <p:txBody>
          <a:bodyPr/>
          <a:lstStyle>
            <a:lvl1pPr algn="ctr">
              <a:defRPr sz="900" kern="1200" cap="small" baseline="0" smtClean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C495FD48-2D3D-461A-B338-9EA5E0F09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9288D-34CC-4F32-9EBE-818E6A20A12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C4AEA-A615-4CC8-AA94-B64C928E2D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5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96526-D63F-4D61-9A08-86FC4D83386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92A20-0C1F-42FA-A62D-A7EF05A5F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53200" y="635158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E37B4-0172-4B2E-92C9-7072F7B2FF0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384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3400" y="533400"/>
            <a:ext cx="762000" cy="609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72893-5178-4E30-B211-12FA96D921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559D9-13A8-4277-B2D4-F0CD1F7EA33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3AB9C-5F9B-42FC-9231-5991F2F5FC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025" y="6556375"/>
            <a:ext cx="1673225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D4ECC-CB9C-4D16-A60B-C1D84A195B1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300" y="6556375"/>
            <a:ext cx="1673225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275" y="6556375"/>
            <a:ext cx="762000" cy="228600"/>
          </a:xfrm>
        </p:spPr>
        <p:txBody>
          <a:bodyPr/>
          <a:lstStyle>
            <a:lvl1pPr marL="0" algn="ctr" defTabSz="914400" rtl="0" eaLnBrk="1" latinLnBrk="0" hangingPunct="1">
              <a:defRPr sz="900" kern="1200" cap="small" baseline="0" smtClean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013E5529-F636-49A5-90C5-4A721CD02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BC4EB-E358-4AF4-9E3B-50D89658911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85E9E-185E-4889-B6B0-865F1416A5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rtlCol="0" anchor="ctr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522F5-E683-4AA6-92D1-AE553F1983A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9FC8-D2F3-41BA-9748-FE6865888A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4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5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6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A142-5B8A-498E-A5EA-B1093A7CBC0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99D69-EA29-4EFB-9E04-8EB9DE0259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3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4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D71C8-83D0-4069-A3F3-42431E9967A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B525B-5829-438A-AF23-F2F39F90D2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2D790-9EAF-4060-9D1A-CCCCF2D3FBF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EC23E-88E3-4E81-B3B7-3FB899D78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rtlCol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6D1BC-3B98-4542-A728-41667A7FB59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D1899-E2C0-4151-84A3-85A7B73A07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438400" y="2286000"/>
            <a:ext cx="6248400" cy="38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5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cap="small" baseline="0" smtClean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63B1CBB0-8225-4741-B3C6-4C34FFE246C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cap="small" baseline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 cap="small" baseline="0" smtClean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E65FF314-6E31-4AFB-AE6C-7D71AED55E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3" r:id="rId2"/>
    <p:sldLayoutId id="2147483686" r:id="rId3"/>
    <p:sldLayoutId id="2147483682" r:id="rId4"/>
    <p:sldLayoutId id="2147483681" r:id="rId5"/>
    <p:sldLayoutId id="2147483687" r:id="rId6"/>
    <p:sldLayoutId id="2147483688" r:id="rId7"/>
    <p:sldLayoutId id="2147483680" r:id="rId8"/>
    <p:sldLayoutId id="2147483679" r:id="rId9"/>
    <p:sldLayoutId id="2147483678" r:id="rId10"/>
    <p:sldLayoutId id="2147483689" r:id="rId11"/>
    <p:sldLayoutId id="2147483684" r:id="rId12"/>
  </p:sldLayoutIdLst>
  <p:txStyles>
    <p:titleStyle>
      <a:lvl1pPr algn="r" rtl="0" fontAlgn="base">
        <a:spcBef>
          <a:spcPct val="0"/>
        </a:spcBef>
        <a:spcAft>
          <a:spcPct val="0"/>
        </a:spcAft>
        <a:defRPr sz="4400" kern="1200" cap="small" spc="200">
          <a:solidFill>
            <a:schemeClr val="tx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2pPr>
      <a:lvl3pPr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3pPr>
      <a:lvl4pPr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4pPr>
      <a:lvl5pPr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ebuchet MS" pitchFamily="34" charset="0"/>
        </a:defRPr>
      </a:lvl9pPr>
    </p:titleStyle>
    <p:bodyStyle>
      <a:lvl1pPr marL="457200" indent="-457200" algn="l" rtl="0" fontAlgn="base">
        <a:spcBef>
          <a:spcPts val="18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rtl="0" fontAlgn="base">
        <a:spcBef>
          <a:spcPts val="18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rtl="0" fontAlgn="base">
        <a:spcBef>
          <a:spcPts val="1200"/>
        </a:spcBef>
        <a:spcAft>
          <a:spcPct val="0"/>
        </a:spcAft>
        <a:buClr>
          <a:srgbClr val="D4E336"/>
        </a:buClr>
        <a:buSzPct val="8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rtl="0" fontAlgn="base">
        <a:spcBef>
          <a:spcPts val="1200"/>
        </a:spcBef>
        <a:spcAft>
          <a:spcPct val="0"/>
        </a:spcAft>
        <a:buClr>
          <a:srgbClr val="0C8228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rtl="0" fontAlgn="base">
        <a:spcBef>
          <a:spcPts val="1200"/>
        </a:spcBef>
        <a:spcAft>
          <a:spcPct val="0"/>
        </a:spcAft>
        <a:buClr>
          <a:srgbClr val="C0EDA8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dok.znaimo.com.ua/pars_docs/refs/41/40287/img4.jpg" TargetMode="External"/><Relationship Id="rId13" Type="http://schemas.openxmlformats.org/officeDocument/2006/relationships/hyperlink" Target="http://www.fitness21.com.ua/images/imagebank/spa/s1_63545_19.jpg" TargetMode="External"/><Relationship Id="rId3" Type="http://schemas.openxmlformats.org/officeDocument/2006/relationships/hyperlink" Target="http://shkolazhizni.ru/img/content/i2/2926.jpg" TargetMode="External"/><Relationship Id="rId7" Type="http://schemas.openxmlformats.org/officeDocument/2006/relationships/hyperlink" Target="http://www.rosconcert.com/ic/img.lenta.ru/news/2007/12/04/foodescape/picture.jpg" TargetMode="External"/><Relationship Id="rId12" Type="http://schemas.openxmlformats.org/officeDocument/2006/relationships/hyperlink" Target="http://im0-tub-ru.yandex.net/i?id=81481437-18-72&amp;n=21" TargetMode="External"/><Relationship Id="rId17" Type="http://schemas.openxmlformats.org/officeDocument/2006/relationships/hyperlink" Target="http://img3.proshkolu.ru/content/media/pic/std/3000000/2835000/2834563-aa82d076d4908abf.jpg" TargetMode="External"/><Relationship Id="rId2" Type="http://schemas.openxmlformats.org/officeDocument/2006/relationships/hyperlink" Target="http://u.kanobu.ru/images/2013/02/25/c6fdb4a5-042b-41a4-bc67-dee472e045e1.jpg" TargetMode="External"/><Relationship Id="rId16" Type="http://schemas.openxmlformats.org/officeDocument/2006/relationships/hyperlink" Target="http://motivators.ru/node/3849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znaikak.ru/design/pic/visred/73439206_ssora_podrug.jpg" TargetMode="External"/><Relationship Id="rId11" Type="http://schemas.openxmlformats.org/officeDocument/2006/relationships/hyperlink" Target="http://im0-tub-ru.yandex.net/i?id=604832233-03-72&amp;n=21" TargetMode="External"/><Relationship Id="rId5" Type="http://schemas.openxmlformats.org/officeDocument/2006/relationships/hyperlink" Target="http://son-tolk.ru/wp-content/uploads/2013/03/rtvathaer-300x224.jpg" TargetMode="External"/><Relationship Id="rId15" Type="http://schemas.openxmlformats.org/officeDocument/2006/relationships/hyperlink" Target="http://www.sawtbeirut.com/static/media/img/92572e550ef8eac7b4e979e8ab725886.jpg" TargetMode="External"/><Relationship Id="rId10" Type="http://schemas.openxmlformats.org/officeDocument/2006/relationships/hyperlink" Target="http://im3-tub-ru.yandex.net/i?id=144595741-70-72&amp;n=21" TargetMode="External"/><Relationship Id="rId4" Type="http://schemas.openxmlformats.org/officeDocument/2006/relationships/hyperlink" Target="http://missia.od.ua/uploads/posts/2013-04/1366110593_1a.jpg" TargetMode="External"/><Relationship Id="rId9" Type="http://schemas.openxmlformats.org/officeDocument/2006/relationships/hyperlink" Target="https://f-a.d-cd.net/7046f5u-960.jpg" TargetMode="External"/><Relationship Id="rId14" Type="http://schemas.openxmlformats.org/officeDocument/2006/relationships/hyperlink" Target="http://static.eva.ru/eva/100000-110000/109908/photoalbum/977813649072063.jpg-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numCol="1" compatLnSpc="1">
            <a:prstTxWarp prst="textNoShape">
              <a:avLst/>
            </a:prstTxWarp>
          </a:bodyPr>
          <a:lstStyle/>
          <a:p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sz="4000" b="1" cap="none" dirty="0" smtClean="0">
                <a:latin typeface="Arial" charset="0"/>
                <a:cs typeface="Arial" charset="0"/>
              </a:rPr>
              <a:t>«АГРЕССИЯ. КАК ЕЙ ПРОТИВОСТОЯТЬ?»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14744" y="4572008"/>
            <a:ext cx="4572032" cy="205740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2441575" y="228600"/>
            <a:ext cx="6245225" cy="11430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cap="none" smtClean="0"/>
              <a:t>Способы преодоления агрессии</a:t>
            </a:r>
          </a:p>
        </p:txBody>
      </p:sp>
      <p:sp>
        <p:nvSpPr>
          <p:cNvPr id="38915" name="Содержимое 5"/>
          <p:cNvSpPr>
            <a:spLocks noGrp="1"/>
          </p:cNvSpPr>
          <p:nvPr>
            <p:ph idx="4294967295"/>
          </p:nvPr>
        </p:nvSpPr>
        <p:spPr>
          <a:xfrm>
            <a:off x="2706688" y="2446338"/>
            <a:ext cx="5715000" cy="3532187"/>
          </a:xfrm>
        </p:spPr>
        <p:txBody>
          <a:bodyPr/>
          <a:lstStyle/>
          <a:p>
            <a:r>
              <a:rPr lang="ru-RU" smtClean="0"/>
              <a:t>1. Научиться приемлемым способам выражения гнева.</a:t>
            </a:r>
          </a:p>
          <a:p>
            <a:r>
              <a:rPr lang="ru-RU" smtClean="0"/>
              <a:t>2. Овладеть навыкам распознавания и контроля, умением владеть собой в ситуациях, провоцирующих вспышки гнева.</a:t>
            </a:r>
          </a:p>
          <a:p>
            <a:r>
              <a:rPr lang="ru-RU" smtClean="0"/>
              <a:t>3. Развивать в себе  доверие к окружающим людям, сочувствие, сопереживание им.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179388" y="2420938"/>
            <a:ext cx="1655762" cy="2592387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ru-RU" sz="1200" b="1" smtClean="0">
                <a:latin typeface="Times New Roman" pitchFamily="18" charset="0"/>
              </a:rPr>
              <a:t>Три</a:t>
            </a:r>
            <a:r>
              <a:rPr lang="ru-RU" sz="1200" smtClean="0">
                <a:latin typeface="Times New Roman" pitchFamily="18" charset="0"/>
              </a:rPr>
              <a:t> </a:t>
            </a:r>
            <a:r>
              <a:rPr lang="ru-RU" sz="1200" b="1" smtClean="0">
                <a:latin typeface="Times New Roman" pitchFamily="18" charset="0"/>
              </a:rPr>
              <a:t>способа</a:t>
            </a:r>
            <a:r>
              <a:rPr lang="ru-RU" sz="1200" smtClean="0">
                <a:latin typeface="Times New Roman" pitchFamily="18" charset="0"/>
              </a:rPr>
              <a:t> </a:t>
            </a:r>
            <a:r>
              <a:rPr lang="ru-RU" sz="1200" b="1" smtClean="0">
                <a:latin typeface="Times New Roman" pitchFamily="18" charset="0"/>
              </a:rPr>
              <a:t>снять         агрессию</a:t>
            </a:r>
            <a:r>
              <a:rPr lang="ru-RU" sz="1200" smtClean="0">
                <a:latin typeface="Times New Roman" pitchFamily="18" charset="0"/>
              </a:rPr>
              <a:t>:                   </a:t>
            </a:r>
            <a:r>
              <a:rPr lang="ru-RU" sz="1200" b="1" smtClean="0">
                <a:latin typeface="Times New Roman" pitchFamily="18" charset="0"/>
              </a:rPr>
              <a:t>пассивный</a:t>
            </a:r>
            <a:r>
              <a:rPr lang="ru-RU" sz="1200" smtClean="0">
                <a:latin typeface="Times New Roman" pitchFamily="18" charset="0"/>
              </a:rPr>
              <a:t>:поплакать</a:t>
            </a:r>
            <a:r>
              <a:rPr lang="ru-RU" sz="1200" b="1" smtClean="0">
                <a:latin typeface="Times New Roman" pitchFamily="18" charset="0"/>
              </a:rPr>
              <a:t>активный</a:t>
            </a:r>
            <a:r>
              <a:rPr lang="ru-RU" sz="1200" smtClean="0">
                <a:latin typeface="Times New Roman" pitchFamily="18" charset="0"/>
              </a:rPr>
              <a:t>:разбить</a:t>
            </a:r>
            <a:r>
              <a:rPr lang="ru-RU" sz="1200" b="1" smtClean="0">
                <a:latin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</a:rPr>
              <a:t>тарелку,                       </a:t>
            </a:r>
            <a:r>
              <a:rPr lang="ru-RU" sz="1200" b="1" smtClean="0">
                <a:latin typeface="Times New Roman" pitchFamily="18" charset="0"/>
              </a:rPr>
              <a:t>логический</a:t>
            </a:r>
            <a:r>
              <a:rPr lang="ru-RU" sz="1200" smtClean="0">
                <a:latin typeface="Times New Roman" pitchFamily="18" charset="0"/>
              </a:rPr>
              <a:t> – дать работу мысли,   найти причину.     (Марк Аврелий).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cap="none" dirty="0" smtClean="0"/>
              <a:t>Приемлемые способы выражения гнева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357422" y="2000241"/>
            <a:ext cx="3052778" cy="500066"/>
          </a:xfrm>
        </p:spPr>
        <p:txBody>
          <a:bodyPr/>
          <a:lstStyle/>
          <a:p>
            <a:r>
              <a:rPr lang="ru-RU" dirty="0" smtClean="0"/>
              <a:t>«Лист гнева»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Char char="-"/>
            </a:pPr>
            <a:endParaRPr lang="ru-RU" smtClean="0"/>
          </a:p>
          <a:p>
            <a:pPr>
              <a:buFontTx/>
              <a:buChar char="-"/>
            </a:pPr>
            <a:endParaRPr lang="ru-RU" smtClean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5715000" y="2071679"/>
            <a:ext cx="2971800" cy="357189"/>
          </a:xfrm>
        </p:spPr>
        <p:txBody>
          <a:bodyPr/>
          <a:lstStyle/>
          <a:p>
            <a:r>
              <a:rPr lang="ru-RU" dirty="0" smtClean="0"/>
              <a:t>Игра «</a:t>
            </a:r>
            <a:r>
              <a:rPr lang="ru-RU" dirty="0" err="1" smtClean="0"/>
              <a:t>Дартс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487" name="Picture 7" descr="70130227_1296678432_4631f0d4a53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571744"/>
            <a:ext cx="2690812" cy="3762373"/>
          </a:xfrm>
          <a:prstGeom prst="rect">
            <a:avLst/>
          </a:prstGeom>
          <a:noFill/>
        </p:spPr>
      </p:pic>
      <p:pic>
        <p:nvPicPr>
          <p:cNvPr id="2050" name="Picture 2" descr="C:\Users\User\Desktop\2013-2014гг\Презентации\фото\i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5966" y="2628872"/>
            <a:ext cx="2871830" cy="2871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cap="none" dirty="0" smtClean="0"/>
              <a:t>Приемлемые способы выражения гнева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2000232" y="2000241"/>
            <a:ext cx="3409968" cy="500066"/>
          </a:xfrm>
        </p:spPr>
        <p:txBody>
          <a:bodyPr/>
          <a:lstStyle/>
          <a:p>
            <a:r>
              <a:rPr lang="ru-RU" sz="1800" dirty="0" smtClean="0"/>
              <a:t>«Кукла БОБО» (боксерская груша, подушка и т.д.)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5643570" y="1857364"/>
            <a:ext cx="3214710" cy="714379"/>
          </a:xfrm>
        </p:spPr>
        <p:txBody>
          <a:bodyPr/>
          <a:lstStyle/>
          <a:p>
            <a:r>
              <a:rPr lang="ru-RU" dirty="0" smtClean="0"/>
              <a:t>Изображение гнева на бумаге</a:t>
            </a:r>
            <a:endParaRPr lang="ru-RU" dirty="0"/>
          </a:p>
        </p:txBody>
      </p:sp>
      <p:pic>
        <p:nvPicPr>
          <p:cNvPr id="3074" name="Picture 2" descr="F:\фото\i.jp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08" y="2786058"/>
            <a:ext cx="3429024" cy="3429024"/>
          </a:xfrm>
          <a:prstGeom prst="rect">
            <a:avLst/>
          </a:prstGeom>
          <a:noFill/>
        </p:spPr>
      </p:pic>
      <p:pic>
        <p:nvPicPr>
          <p:cNvPr id="3075" name="Picture 3" descr="C:\Users\User\Desktop\img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8557" y="3286124"/>
            <a:ext cx="3524275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cap="none" smtClean="0"/>
              <a:t>Способы саморегуляции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57422" y="1857365"/>
            <a:ext cx="2857520" cy="71438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Массаж, </a:t>
            </a:r>
            <a:r>
              <a:rPr lang="ru-RU" dirty="0" err="1" smtClean="0"/>
              <a:t>ароматерапия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86446" y="2000241"/>
            <a:ext cx="2900354" cy="500066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Занятия йогой, дыхательные техники</a:t>
            </a:r>
            <a:endParaRPr lang="ru-RU" dirty="0"/>
          </a:p>
        </p:txBody>
      </p:sp>
      <p:sp>
        <p:nvSpPr>
          <p:cNvPr id="22533" name="Содержимое 5"/>
          <p:cNvSpPr>
            <a:spLocks noGrp="1"/>
          </p:cNvSpPr>
          <p:nvPr>
            <p:ph sz="quarter" idx="4"/>
          </p:nvPr>
        </p:nvSpPr>
        <p:spPr>
          <a:xfrm>
            <a:off x="5715000" y="3136900"/>
            <a:ext cx="2971800" cy="3001963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22535" name="Picture 7" descr="uG-440x2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3071810"/>
            <a:ext cx="3500462" cy="2189161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3071810"/>
            <a:ext cx="336444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cap="none" smtClean="0"/>
              <a:t>Способы саморегуляции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38400" y="2292350"/>
            <a:ext cx="2971800" cy="6397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531" name="Содержимое 3"/>
          <p:cNvSpPr>
            <a:spLocks noGrp="1"/>
          </p:cNvSpPr>
          <p:nvPr>
            <p:ph sz="half" idx="2"/>
          </p:nvPr>
        </p:nvSpPr>
        <p:spPr>
          <a:xfrm>
            <a:off x="2447924" y="2928934"/>
            <a:ext cx="2981331" cy="3208341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500298" y="2143116"/>
            <a:ext cx="2971800" cy="639763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Спорт</a:t>
            </a:r>
            <a:endParaRPr lang="ru-RU" b="1" dirty="0"/>
          </a:p>
        </p:txBody>
      </p:sp>
      <p:pic>
        <p:nvPicPr>
          <p:cNvPr id="22538" name="Picture 10" descr="2e0202dbdb493768948828da628658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6983" y="2643182"/>
            <a:ext cx="3127017" cy="3071834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928934"/>
            <a:ext cx="4243913" cy="2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2357422" y="228600"/>
            <a:ext cx="6357982" cy="1143000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cap="none" dirty="0" smtClean="0"/>
              <a:t>Жизнь без агрессии</a:t>
            </a:r>
          </a:p>
        </p:txBody>
      </p:sp>
      <p:sp>
        <p:nvSpPr>
          <p:cNvPr id="45062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6172200" y="1773238"/>
            <a:ext cx="2971800" cy="4464050"/>
          </a:xfrm>
        </p:spPr>
        <p:txBody>
          <a:bodyPr/>
          <a:lstStyle/>
          <a:p>
            <a:pPr marL="228600" indent="-228600"/>
            <a:r>
              <a:rPr lang="ru-RU" sz="1800" dirty="0" smtClean="0"/>
              <a:t>Будь внимателен к окружающим.</a:t>
            </a:r>
          </a:p>
          <a:p>
            <a:pPr marL="228600" indent="-228600"/>
            <a:r>
              <a:rPr lang="ru-RU" sz="1800" dirty="0" smtClean="0"/>
              <a:t> Помни: все мы люди, а человеку свойственно ошибаться.</a:t>
            </a:r>
          </a:p>
          <a:p>
            <a:pPr marL="228600" indent="-228600"/>
            <a:r>
              <a:rPr lang="ru-RU" sz="1800" dirty="0" smtClean="0"/>
              <a:t>Умей остановиться, успокоить себя.</a:t>
            </a:r>
          </a:p>
          <a:p>
            <a:pPr marL="228600" indent="-228600"/>
            <a:r>
              <a:rPr lang="ru-RU" sz="1800" dirty="0" smtClean="0"/>
              <a:t>Иногда стоит и не услышать «услышанное». </a:t>
            </a:r>
          </a:p>
          <a:p>
            <a:pPr marL="228600" indent="-228600"/>
            <a:r>
              <a:rPr lang="ru-RU" sz="1800" dirty="0" smtClean="0"/>
              <a:t>Постарайся объясниться словами, а не руками. </a:t>
            </a:r>
          </a:p>
        </p:txBody>
      </p:sp>
      <p:pic>
        <p:nvPicPr>
          <p:cNvPr id="2050" name="Picture 2" descr="F:\motivator-384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85927"/>
            <a:ext cx="4645565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 bwMode="auto">
          <a:xfrm>
            <a:off x="2441575" y="228600"/>
            <a:ext cx="6245225" cy="11430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cap="none" smtClean="0"/>
              <a:t>Спасибо вам всем за сотрудничество! 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0" y="3032125"/>
            <a:ext cx="1835150" cy="2359025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</a:rPr>
              <a:t>Удачи и успехов в преодолении агрессии!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746238"/>
            <a:ext cx="5500726" cy="488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1714488"/>
            <a:ext cx="864399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u="sng" dirty="0" smtClean="0">
                <a:hlinkClick r:id="rId2"/>
              </a:rPr>
              <a:t>http://u.kanobu.ru/images/2013/02/25/c6fdb4a5-042b-41a4-bc67-dee472e045e1.jpg</a:t>
            </a:r>
            <a:r>
              <a:rPr lang="ru-RU" sz="1200" dirty="0" smtClean="0"/>
              <a:t> </a:t>
            </a:r>
            <a:r>
              <a:rPr lang="ru-RU" dirty="0" smtClean="0"/>
              <a:t>- слайд №3 (мальчики)</a:t>
            </a:r>
          </a:p>
          <a:p>
            <a:r>
              <a:rPr lang="ru-RU" sz="1200" u="sng" dirty="0" smtClean="0">
                <a:hlinkClick r:id="rId3"/>
              </a:rPr>
              <a:t>http://shkolazhizni.ru/img/content/i2/2926.jpg</a:t>
            </a:r>
            <a:r>
              <a:rPr lang="ru-RU" sz="1200" dirty="0" smtClean="0"/>
              <a:t> </a:t>
            </a:r>
            <a:r>
              <a:rPr lang="ru-RU" dirty="0" smtClean="0"/>
              <a:t>- слайд №3 (девочка)</a:t>
            </a:r>
          </a:p>
          <a:p>
            <a:r>
              <a:rPr lang="ru-RU" sz="1200" u="sng" dirty="0" smtClean="0">
                <a:hlinkClick r:id="rId4"/>
              </a:rPr>
              <a:t>http://missia.od.ua/uploads/posts/2013-04/1366110593_1a.jpg</a:t>
            </a:r>
            <a:r>
              <a:rPr lang="ru-RU" sz="1200" dirty="0" smtClean="0"/>
              <a:t> </a:t>
            </a:r>
            <a:r>
              <a:rPr lang="ru-RU" dirty="0" smtClean="0"/>
              <a:t>- слайд №4 (девочки)</a:t>
            </a:r>
          </a:p>
          <a:p>
            <a:r>
              <a:rPr lang="ru-RU" sz="1200" u="sng" dirty="0" smtClean="0">
                <a:hlinkClick r:id="rId5"/>
              </a:rPr>
              <a:t>http://son-tolk.ru/wp-content/uploads/2013/03/rtvathaer-300x224.jpg</a:t>
            </a:r>
            <a:r>
              <a:rPr lang="ru-RU" u="sng" dirty="0" smtClean="0"/>
              <a:t> - </a:t>
            </a:r>
            <a:r>
              <a:rPr lang="ru-RU" dirty="0" smtClean="0"/>
              <a:t>слайд №4 (девушка)</a:t>
            </a:r>
          </a:p>
          <a:p>
            <a:r>
              <a:rPr lang="ru-RU" sz="1200" u="sng" dirty="0" smtClean="0">
                <a:hlinkClick r:id="rId6"/>
              </a:rPr>
              <a:t>http://www.znaikak.ru/design/pic/visred/73439206_ssora_podrug.jpg</a:t>
            </a:r>
            <a:r>
              <a:rPr lang="ru-RU" dirty="0" smtClean="0"/>
              <a:t> - слайд №7 (девочки)</a:t>
            </a:r>
          </a:p>
          <a:p>
            <a:r>
              <a:rPr lang="ru-RU" sz="1200" u="sng" dirty="0" smtClean="0">
                <a:hlinkClick r:id="rId7"/>
              </a:rPr>
              <a:t>http://www.rosconcert.com/ic/img.lenta.ru/news/2007/12/04/foodescape/picture.jpg</a:t>
            </a:r>
            <a:r>
              <a:rPr lang="ru-RU" sz="1200" dirty="0" smtClean="0"/>
              <a:t>  </a:t>
            </a:r>
            <a:r>
              <a:rPr lang="ru-RU" dirty="0" smtClean="0"/>
              <a:t>слайд №7 (заключенный)</a:t>
            </a:r>
          </a:p>
          <a:p>
            <a:r>
              <a:rPr lang="ru-RU" sz="1200" u="sng" dirty="0" smtClean="0">
                <a:hlinkClick r:id="rId8"/>
              </a:rPr>
              <a:t>http://dok.znaimo.com.ua/pars_docs/refs/41/40287/img4.jpg</a:t>
            </a:r>
            <a:r>
              <a:rPr lang="ru-RU" sz="1200" dirty="0" smtClean="0"/>
              <a:t> </a:t>
            </a:r>
            <a:r>
              <a:rPr lang="ru-RU" dirty="0" smtClean="0"/>
              <a:t> -слайд №12 ( мальчик)</a:t>
            </a:r>
          </a:p>
          <a:p>
            <a:r>
              <a:rPr lang="ru-RU" sz="1200" u="sng" dirty="0" smtClean="0">
                <a:hlinkClick r:id="rId9"/>
              </a:rPr>
              <a:t>https://f-a.d-cd.net/7046f5u-960.jpg</a:t>
            </a:r>
            <a:r>
              <a:rPr lang="ru-RU" sz="1200" dirty="0" smtClean="0"/>
              <a:t> </a:t>
            </a:r>
            <a:r>
              <a:rPr lang="ru-RU" dirty="0" smtClean="0"/>
              <a:t>- слайд №11 (лист гнева)</a:t>
            </a:r>
          </a:p>
          <a:p>
            <a:r>
              <a:rPr lang="ru-RU" sz="1200" u="sng" dirty="0" smtClean="0">
                <a:hlinkClick r:id="rId10"/>
              </a:rPr>
              <a:t>http://im3-tub-ru.yandex.net/i?id=144595741-70-72&amp;n=21</a:t>
            </a:r>
            <a:r>
              <a:rPr lang="ru-RU" sz="1200" dirty="0" smtClean="0"/>
              <a:t> </a:t>
            </a:r>
            <a:r>
              <a:rPr lang="ru-RU" dirty="0" smtClean="0"/>
              <a:t>– слайд №11 (</a:t>
            </a:r>
            <a:r>
              <a:rPr lang="ru-RU" dirty="0" err="1" smtClean="0"/>
              <a:t>дартс</a:t>
            </a:r>
            <a:r>
              <a:rPr lang="ru-RU" dirty="0" smtClean="0"/>
              <a:t>)</a:t>
            </a:r>
          </a:p>
          <a:p>
            <a:r>
              <a:rPr lang="ru-RU" sz="1200" u="sng" dirty="0" smtClean="0">
                <a:hlinkClick r:id="rId11"/>
              </a:rPr>
              <a:t>http://im0-tub-ru.yandex.net/i?id=604832233-03-72&amp;n=21</a:t>
            </a:r>
            <a:r>
              <a:rPr lang="ru-RU" dirty="0" smtClean="0"/>
              <a:t> – слайд №12 (кукла бобо)</a:t>
            </a:r>
          </a:p>
          <a:p>
            <a:r>
              <a:rPr lang="ru-RU" sz="1200" u="sng" dirty="0" smtClean="0">
                <a:hlinkClick r:id="rId12"/>
              </a:rPr>
              <a:t>http://im0-tub-ru.yandex.net/i?id=81481437-18-72&amp;n=21</a:t>
            </a:r>
            <a:r>
              <a:rPr lang="ru-RU" sz="1200" dirty="0" smtClean="0"/>
              <a:t>  -</a:t>
            </a:r>
            <a:r>
              <a:rPr lang="ru-RU" dirty="0" smtClean="0"/>
              <a:t>слайд №14 (</a:t>
            </a:r>
            <a:r>
              <a:rPr lang="ru-RU" dirty="0" err="1" smtClean="0"/>
              <a:t>арт-терапия</a:t>
            </a:r>
            <a:r>
              <a:rPr lang="ru-RU" dirty="0" smtClean="0"/>
              <a:t>)</a:t>
            </a:r>
          </a:p>
          <a:p>
            <a:r>
              <a:rPr lang="ru-RU" sz="1200" u="sng" dirty="0" smtClean="0">
                <a:hlinkClick r:id="rId13"/>
              </a:rPr>
              <a:t>http://www.fitness21.com.ua/images/imagebank/spa/s1_63545_19.jpg</a:t>
            </a:r>
            <a:r>
              <a:rPr lang="ru-RU" sz="1200" dirty="0" smtClean="0"/>
              <a:t> - </a:t>
            </a:r>
            <a:r>
              <a:rPr lang="ru-RU" dirty="0" smtClean="0"/>
              <a:t>слайд №15 (</a:t>
            </a:r>
            <a:r>
              <a:rPr lang="ru-RU" dirty="0" err="1" smtClean="0"/>
              <a:t>ароматерапия</a:t>
            </a:r>
            <a:r>
              <a:rPr lang="ru-RU" dirty="0" smtClean="0"/>
              <a:t>)</a:t>
            </a:r>
          </a:p>
          <a:p>
            <a:r>
              <a:rPr lang="ru-RU" sz="1200" u="sng" dirty="0" smtClean="0">
                <a:hlinkClick r:id="rId14"/>
              </a:rPr>
              <a:t>http://static.eva.ru/eva/100000-110000/109908/photoalbum/977813649072063.jpg-</a:t>
            </a:r>
            <a:r>
              <a:rPr lang="ru-RU" sz="1200" dirty="0" smtClean="0"/>
              <a:t> </a:t>
            </a:r>
            <a:r>
              <a:rPr lang="ru-RU" dirty="0" smtClean="0"/>
              <a:t>слайд №15 (йога)</a:t>
            </a:r>
          </a:p>
          <a:p>
            <a:r>
              <a:rPr lang="ru-RU" sz="1200" u="sng" dirty="0" smtClean="0">
                <a:hlinkClick r:id="rId15"/>
              </a:rPr>
              <a:t>http://www.sawtbeirut.com/static/media/img/92572e550ef8eac7b4e979e8ab725886.jpg</a:t>
            </a:r>
            <a:r>
              <a:rPr lang="ru-RU" sz="1200" dirty="0" smtClean="0"/>
              <a:t> - </a:t>
            </a:r>
            <a:r>
              <a:rPr lang="ru-RU" dirty="0" smtClean="0"/>
              <a:t> слайд №14 (фитнес)</a:t>
            </a:r>
          </a:p>
          <a:p>
            <a:r>
              <a:rPr lang="ru-RU" sz="1200" u="sng" dirty="0" smtClean="0">
                <a:hlinkClick r:id="rId16"/>
              </a:rPr>
              <a:t>http://motivators.ru/node/38495</a:t>
            </a:r>
            <a:r>
              <a:rPr lang="ru-RU" sz="1200" dirty="0" smtClean="0"/>
              <a:t> - </a:t>
            </a:r>
            <a:r>
              <a:rPr lang="ru-RU" dirty="0" smtClean="0"/>
              <a:t>слайд №15</a:t>
            </a:r>
          </a:p>
          <a:p>
            <a:r>
              <a:rPr lang="ru-RU" sz="1200" u="sng" dirty="0" smtClean="0">
                <a:hlinkClick r:id="rId17"/>
              </a:rPr>
              <a:t>http://img3.proshkolu.ru/content/media/pic/std/3000000/2835000/2834563-aa82d076d4908abf.jpg</a:t>
            </a:r>
            <a:r>
              <a:rPr lang="ru-RU" sz="1200" dirty="0" smtClean="0"/>
              <a:t> - </a:t>
            </a:r>
            <a:r>
              <a:rPr lang="ru-RU" dirty="0" smtClean="0"/>
              <a:t>слайд №16</a:t>
            </a:r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857232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Интернет - ресурсы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1714488"/>
            <a:ext cx="821537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err="1" smtClean="0"/>
              <a:t>Берковиц</a:t>
            </a:r>
            <a:r>
              <a:rPr lang="ru-RU" sz="1400" dirty="0" smtClean="0"/>
              <a:t>, Л. Агрессия. Причины, последствия и контроль [Текст]: учебное пособие / Л. </a:t>
            </a:r>
            <a:r>
              <a:rPr lang="ru-RU" sz="1400" dirty="0" err="1" smtClean="0"/>
              <a:t>Берковиц</a:t>
            </a:r>
            <a:r>
              <a:rPr lang="ru-RU" sz="1400" dirty="0" smtClean="0"/>
              <a:t>. - СПб.: </a:t>
            </a:r>
            <a:r>
              <a:rPr lang="ru-RU" sz="1400" dirty="0" err="1" smtClean="0"/>
              <a:t>прайм-ЕВРОЗНАК</a:t>
            </a:r>
            <a:r>
              <a:rPr lang="ru-RU" sz="1400" dirty="0" smtClean="0"/>
              <a:t>, 2004. - 512 с.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err="1" smtClean="0"/>
              <a:t>ГБреслав.Г.Э</a:t>
            </a:r>
            <a:r>
              <a:rPr lang="ru-RU" sz="1400" dirty="0" smtClean="0"/>
              <a:t>. «Психологическая коррекция детской и подростковой агрессивности: учебное пособие для специалистов и дилетантов  -Спб.: Речь 2007. - 144 с.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/>
              <a:t>Головин С.Ю. Словарь практического психолога. – СПб.: </a:t>
            </a:r>
            <a:r>
              <a:rPr lang="ru-RU" sz="1400" dirty="0" err="1" smtClean="0"/>
              <a:t>Харвест</a:t>
            </a:r>
            <a:r>
              <a:rPr lang="ru-RU" sz="1400" dirty="0" smtClean="0"/>
              <a:t>, 1998 - 661 с.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/>
              <a:t>Краткий психологический словарь / Под ред. А.В. Петровского. – М.: Политиздат, 1990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/>
              <a:t>Кузнецова Л.Н. Психолого-педагогическая коррекция детской агрессивности //Начальная школа, 2001. - № 5. – С. 78-79.   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/>
              <a:t>Левитов Н.Д. Психологическое состояние агрессии // Школьный психолог. – 2008. – №6.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err="1" smtClean="0"/>
              <a:t>Можгинский</a:t>
            </a:r>
            <a:r>
              <a:rPr lang="ru-RU" sz="1400" dirty="0" smtClean="0"/>
              <a:t>, Ю.Б. Агрессия подростков: учебное пособие / Ю.Б. </a:t>
            </a:r>
            <a:r>
              <a:rPr lang="ru-RU" sz="1400" dirty="0" err="1" smtClean="0"/>
              <a:t>Можгинский</a:t>
            </a:r>
            <a:r>
              <a:rPr lang="ru-RU" sz="1400" dirty="0" smtClean="0"/>
              <a:t>. - М.: </a:t>
            </a:r>
            <a:r>
              <a:rPr lang="ru-RU" sz="1400" dirty="0" err="1" smtClean="0"/>
              <a:t>МЕДпресс</a:t>
            </a:r>
            <a:r>
              <a:rPr lang="ru-RU" sz="1400" dirty="0" smtClean="0"/>
              <a:t>, 2006. - 128 с.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/>
              <a:t>Нравственность, агрессия, справедливость // Вопросы психологии. – 2008 г., №1–2.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/>
              <a:t>Платонова  Н.М. Агрессия у детей и подростков. Психологический практикум . –СПб.: Изд-во Речь,  2006г -336 с.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/>
              <a:t>Практикум по психодиагностике. Психодиагностика мотивации и </a:t>
            </a:r>
            <a:r>
              <a:rPr lang="ru-RU" sz="1400" dirty="0" err="1" smtClean="0"/>
              <a:t>саморегуляции</a:t>
            </a:r>
            <a:r>
              <a:rPr lang="ru-RU" sz="1400" dirty="0" smtClean="0"/>
              <a:t>. М.: Просвещение, 1990.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714356"/>
            <a:ext cx="478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Список литературы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2441575" y="228600"/>
            <a:ext cx="6245225" cy="11430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cap="none" smtClean="0"/>
              <a:t>Значение термина «Агрессия»</a:t>
            </a:r>
          </a:p>
        </p:txBody>
      </p:sp>
      <p:sp>
        <p:nvSpPr>
          <p:cNvPr id="37891" name="Содержимое 5"/>
          <p:cNvSpPr>
            <a:spLocks noGrp="1"/>
          </p:cNvSpPr>
          <p:nvPr>
            <p:ph idx="4294967295"/>
          </p:nvPr>
        </p:nvSpPr>
        <p:spPr>
          <a:xfrm>
            <a:off x="2124075" y="1844675"/>
            <a:ext cx="6551613" cy="4464050"/>
          </a:xfrm>
        </p:spPr>
        <p:txBody>
          <a:bodyPr/>
          <a:lstStyle/>
          <a:p>
            <a:pPr algn="just"/>
            <a:r>
              <a:rPr lang="ru-RU" b="1" dirty="0" smtClean="0"/>
              <a:t>Агрессия</a:t>
            </a:r>
            <a:r>
              <a:rPr lang="ru-RU" dirty="0" smtClean="0"/>
              <a:t>, </a:t>
            </a:r>
            <a:r>
              <a:rPr lang="ru-RU" sz="2000" dirty="0" smtClean="0"/>
              <a:t>в общих чертах, понимается как поведение или действие, направленное на нанесение физического или психического вреда другим людям.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Агрессия</a:t>
            </a:r>
            <a:r>
              <a:rPr lang="ru-RU" sz="2000" dirty="0" smtClean="0">
                <a:solidFill>
                  <a:srgbClr val="660066"/>
                </a:solidFill>
              </a:rPr>
              <a:t> </a:t>
            </a:r>
            <a:r>
              <a:rPr lang="ru-RU" sz="2000" dirty="0" smtClean="0"/>
              <a:t>- это мотивированное деструктивное поведение, противоречащее нормам и правилам существования людей в обществе, наносящее физический и моральный ущерб объектам нападения (одушевленным и неодушевленным), понимается как целенаправленное нанесение физического или психологического ущерба  людям или вызывающее у них психологический дискомфорт (отрицательные переживания, состояние напряженности, страха, подавленности и т.п.).</a:t>
            </a:r>
            <a:r>
              <a:rPr lang="ru-RU" dirty="0" smtClean="0"/>
              <a:t> </a:t>
            </a:r>
          </a:p>
          <a:p>
            <a:endParaRPr lang="ru-RU" dirty="0" smtClean="0">
              <a:latin typeface="Arial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165100" y="3032125"/>
            <a:ext cx="1524000" cy="2362200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ru-RU" sz="1200" smtClean="0"/>
              <a:t>Слово </a:t>
            </a:r>
            <a:r>
              <a:rPr lang="ru-RU" sz="1200" b="1" smtClean="0"/>
              <a:t>«агрессия»</a:t>
            </a:r>
            <a:r>
              <a:rPr lang="ru-RU" sz="1200" smtClean="0"/>
              <a:t> произошло от латинского «agressio», что означает «нападение», «приступ».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Виды агрессивных реакций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24075" y="1773238"/>
            <a:ext cx="3286125" cy="10795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b="1" smtClean="0"/>
              <a:t>Физическая агрессия – </a:t>
            </a:r>
            <a:r>
              <a:rPr lang="ru-RU" sz="1800" smtClean="0">
                <a:latin typeface="Calibri" pitchFamily="34" charset="0"/>
              </a:rPr>
              <a:t> конкретные физические действиях, направленных против какого-либо лица, либо наносящие вред предметам.</a:t>
            </a:r>
            <a:r>
              <a:rPr lang="ru-RU" sz="1600" smtClean="0">
                <a:latin typeface="Calibri" pitchFamily="34" charset="0"/>
              </a:rPr>
              <a:t>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643563" y="1773238"/>
            <a:ext cx="3043237" cy="9350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 dirty="0" smtClean="0"/>
              <a:t>Вербальная агрессия-</a:t>
            </a:r>
            <a:r>
              <a:rPr lang="ru-RU" sz="2000" dirty="0" smtClean="0"/>
              <a:t> </a:t>
            </a:r>
            <a:r>
              <a:rPr lang="ru-RU" sz="1800" dirty="0" smtClean="0">
                <a:latin typeface="Calibri" pitchFamily="34" charset="0"/>
              </a:rPr>
              <a:t>выражается в словесной форме</a:t>
            </a:r>
          </a:p>
        </p:txBody>
      </p:sp>
      <p:pic>
        <p:nvPicPr>
          <p:cNvPr id="1536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74875" y="3214688"/>
            <a:ext cx="3244850" cy="2928937"/>
          </a:xfrm>
        </p:spPr>
      </p:pic>
      <p:pic>
        <p:nvPicPr>
          <p:cNvPr id="1536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15000" y="3648075"/>
            <a:ext cx="3209925" cy="2138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Виды агрессивных реакций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357438" y="1857375"/>
            <a:ext cx="3052762" cy="785813"/>
          </a:xfrm>
        </p:spPr>
        <p:txBody>
          <a:bodyPr/>
          <a:lstStyle/>
          <a:p>
            <a:r>
              <a:rPr lang="ru-RU" sz="1800" b="1" dirty="0" smtClean="0">
                <a:latin typeface="Arial" charset="0"/>
              </a:rPr>
              <a:t>Косвенная агрессия</a:t>
            </a:r>
            <a:r>
              <a:rPr lang="ru-RU" sz="1800" dirty="0" smtClean="0">
                <a:latin typeface="Arial" charset="0"/>
              </a:rPr>
              <a:t> – непрямая агрессия (слухи, сплетни и т.д.)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643563" y="2071688"/>
            <a:ext cx="3043237" cy="4286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b="1" smtClean="0">
                <a:latin typeface="Arial" charset="0"/>
              </a:rPr>
              <a:t>Аутоагрессия- </a:t>
            </a:r>
            <a:r>
              <a:rPr lang="ru-RU" sz="1800" smtClean="0">
                <a:latin typeface="Arial" charset="0"/>
              </a:rPr>
              <a:t>выражается в нанесении ущерба самому себе</a:t>
            </a:r>
          </a:p>
        </p:txBody>
      </p:sp>
      <p:pic>
        <p:nvPicPr>
          <p:cNvPr id="16394" name="Picture 10" descr="rtvathaer-300x22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51500" y="3068638"/>
            <a:ext cx="3448302" cy="2574940"/>
          </a:xfrm>
        </p:spPr>
      </p:pic>
      <p:pic>
        <p:nvPicPr>
          <p:cNvPr id="4099" name="Picture 3" descr="C:\Users\User\Desktop\Безымянный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2857496"/>
            <a:ext cx="4071966" cy="2752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643306" y="2857496"/>
            <a:ext cx="2071702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Причины подростковой агрессивности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Oval 16"/>
          <p:cNvSpPr>
            <a:spLocks noChangeArrowheads="1"/>
          </p:cNvSpPr>
          <p:nvPr/>
        </p:nvSpPr>
        <p:spPr bwMode="auto">
          <a:xfrm>
            <a:off x="2071670" y="642918"/>
            <a:ext cx="3022602" cy="1728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Стремление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привлечь к себе</a:t>
            </a:r>
          </a:p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 внимание </a:t>
            </a:r>
            <a:r>
              <a:rPr lang="ru-RU" dirty="0" smtClean="0">
                <a:latin typeface="Calibri" pitchFamily="34" charset="0"/>
              </a:rPr>
              <a:t>сверстников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9" name="Oval 16"/>
          <p:cNvSpPr>
            <a:spLocks noChangeArrowheads="1"/>
          </p:cNvSpPr>
          <p:nvPr/>
        </p:nvSpPr>
        <p:spPr bwMode="auto">
          <a:xfrm>
            <a:off x="0" y="2786058"/>
            <a:ext cx="2736850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стремление </a:t>
            </a:r>
          </a:p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быть главным </a:t>
            </a:r>
            <a:endParaRPr lang="ru-RU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0" name="Oval 16"/>
          <p:cNvSpPr>
            <a:spLocks noChangeArrowheads="1"/>
          </p:cNvSpPr>
          <p:nvPr/>
        </p:nvSpPr>
        <p:spPr bwMode="auto">
          <a:xfrm>
            <a:off x="2643174" y="5000636"/>
            <a:ext cx="2736850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Защита и месть</a:t>
            </a:r>
            <a:endParaRPr lang="ru-RU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1" name="Oval 16"/>
          <p:cNvSpPr>
            <a:spLocks noChangeArrowheads="1"/>
          </p:cNvSpPr>
          <p:nvPr/>
        </p:nvSpPr>
        <p:spPr bwMode="auto">
          <a:xfrm>
            <a:off x="6143636" y="4071942"/>
            <a:ext cx="2736850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стремление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получить</a:t>
            </a:r>
            <a:r>
              <a:rPr lang="ru-RU" dirty="0" smtClean="0">
                <a:latin typeface="Calibri" pitchFamily="34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желанный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результат</a:t>
            </a:r>
            <a:endParaRPr lang="ru-RU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2" name="Oval 16"/>
          <p:cNvSpPr>
            <a:spLocks noChangeArrowheads="1"/>
          </p:cNvSpPr>
          <p:nvPr/>
        </p:nvSpPr>
        <p:spPr bwMode="auto">
          <a:xfrm>
            <a:off x="5786446" y="714356"/>
            <a:ext cx="2808288" cy="1871664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желание ущемить </a:t>
            </a:r>
          </a:p>
          <a:p>
            <a:pPr algn="ctr"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достоинство другого</a:t>
            </a:r>
          </a:p>
          <a:p>
            <a:pPr algn="ctr"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 с целью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подчеркнуть</a:t>
            </a:r>
          </a:p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660066"/>
                </a:solidFill>
                <a:latin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</a:rPr>
              <a:t>свое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>превосходство </a:t>
            </a:r>
            <a:endParaRPr lang="ru-RU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41575" y="228600"/>
            <a:ext cx="6245225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3200" cap="none" smtClean="0"/>
              <a:t>Психологические факторы агрессивного поведения</a:t>
            </a:r>
          </a:p>
        </p:txBody>
      </p:sp>
      <p:sp>
        <p:nvSpPr>
          <p:cNvPr id="18434" name="Содержимое 5"/>
          <p:cNvSpPr>
            <a:spLocks noGrp="1"/>
          </p:cNvSpPr>
          <p:nvPr>
            <p:ph idx="1"/>
          </p:nvPr>
        </p:nvSpPr>
        <p:spPr>
          <a:xfrm>
            <a:off x="2484438" y="1916113"/>
            <a:ext cx="5937250" cy="4062412"/>
          </a:xfrm>
        </p:spPr>
        <p:txBody>
          <a:bodyPr/>
          <a:lstStyle/>
          <a:p>
            <a:r>
              <a:rPr lang="ru-RU" smtClean="0"/>
              <a:t>отсутствие навыков самоконтроля;</a:t>
            </a:r>
          </a:p>
          <a:p>
            <a:r>
              <a:rPr lang="ru-RU" smtClean="0"/>
              <a:t>низкий уровень развития коммуникативных навыков и интеллекта; </a:t>
            </a:r>
          </a:p>
          <a:p>
            <a:r>
              <a:rPr lang="ru-RU" smtClean="0"/>
              <a:t>низкая самооценка; </a:t>
            </a:r>
          </a:p>
          <a:p>
            <a:r>
              <a:rPr lang="ru-RU" smtClean="0"/>
              <a:t>проблемы в отношениях с ровесниками.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65100" y="3032125"/>
            <a:ext cx="1524000" cy="2362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cap="none" smtClean="0"/>
              <a:t>Последствия агрессивного поведения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38400" y="2292350"/>
            <a:ext cx="2971800" cy="6397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smtClean="0">
                <a:latin typeface="Arial" charset="0"/>
              </a:rPr>
              <a:t>От конфликтов со сверстниками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15000" y="2292350"/>
            <a:ext cx="2971800" cy="6397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 smtClean="0">
                <a:latin typeface="Arial" charset="0"/>
              </a:rPr>
              <a:t>До асоциального поведения во взрослой жизни</a:t>
            </a:r>
          </a:p>
        </p:txBody>
      </p:sp>
      <p:pic>
        <p:nvPicPr>
          <p:cNvPr id="21511" name="Picture 7" descr="f740f0f6d90c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64163" y="3357563"/>
            <a:ext cx="3546475" cy="2660650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071810"/>
            <a:ext cx="3929090" cy="2804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cap="none" smtClean="0"/>
              <a:t>Анкета для определения уровня агрессивности</a:t>
            </a:r>
          </a:p>
        </p:txBody>
      </p:sp>
      <p:sp>
        <p:nvSpPr>
          <p:cNvPr id="4198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2844" y="1643050"/>
            <a:ext cx="4500594" cy="46656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b="1" dirty="0" smtClean="0"/>
              <a:t>1</a:t>
            </a:r>
            <a:r>
              <a:rPr lang="ru-RU" sz="1400" b="1" dirty="0" smtClean="0">
                <a:latin typeface="Times New Roman" pitchFamily="18" charset="0"/>
              </a:rPr>
              <a:t>. Временами кажется, что в тебя вселился злой дух.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>
                <a:latin typeface="Times New Roman" pitchFamily="18" charset="0"/>
              </a:rPr>
              <a:t>2. Ты не можешь промолчать, когда чем-то недоволен.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>
                <a:latin typeface="Times New Roman" pitchFamily="18" charset="0"/>
              </a:rPr>
              <a:t>3. Когда кто-то причиняет тебе зло,  обязательно стараешься отплатить тем же.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>
                <a:latin typeface="Times New Roman" pitchFamily="18" charset="0"/>
              </a:rPr>
              <a:t>4. Иногда тебе без всякой причины хочется выругаться.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>
                <a:latin typeface="Times New Roman" pitchFamily="18" charset="0"/>
              </a:rPr>
              <a:t>5. Бывает, что ты с удовольствием ломаешь игрушки, что-то разбиваешь, потрошишь.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>
                <a:latin typeface="Times New Roman" pitchFamily="18" charset="0"/>
              </a:rPr>
              <a:t>6. Иногда ты так настаиваешь на чем-то, что окружающие теряют терпение.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>
                <a:latin typeface="Times New Roman" pitchFamily="18" charset="0"/>
              </a:rPr>
              <a:t>7. Ты не прочь подразнить животных.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>
                <a:latin typeface="Times New Roman" pitchFamily="18" charset="0"/>
              </a:rPr>
              <a:t>8. Переспорить тебя трудно.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>
                <a:latin typeface="Times New Roman" pitchFamily="18" charset="0"/>
              </a:rPr>
              <a:t>9. Очень сердишься, когда тебе кажется, что кто-то над тобой подшучивает.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>
                <a:latin typeface="Times New Roman" pitchFamily="18" charset="0"/>
              </a:rPr>
              <a:t>10. Иногда у тебя вспыхивает желание сделать что-то плохое, шокирующее окружающих.</a:t>
            </a:r>
          </a:p>
        </p:txBody>
      </p:sp>
      <p:sp>
        <p:nvSpPr>
          <p:cNvPr id="41988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22825" y="1557338"/>
            <a:ext cx="4321175" cy="452596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/>
              <a:t>11. В ответ на обычные распоряжения стремишься сделать все наоборот.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/>
              <a:t>12. Часто не по возрасту ворчлив.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/>
              <a:t>13. Воспринимаешь себя как самостоятельного и решительного.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/>
              <a:t>14. Любишь быть первым, командовать, подчинять себе других.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/>
              <a:t>15. Неудачи вызывают у тебя сильное раздражение, желание найти виноватых.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/>
              <a:t>16. Легко ссоришься, вступаешь в драку.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/>
              <a:t>17. Стараешься общаться с младшими.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/>
              <a:t>18. У тебя нередки приступы мрачной раздражительности.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/>
              <a:t>19. Не считаешься со сверстниками, не уступаешь, не делишься.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b="1" dirty="0" smtClean="0"/>
              <a:t>20. Уверен, что любое задание выполнишь лучше всех.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400" b="1" dirty="0" smtClean="0"/>
          </a:p>
          <a:p>
            <a:pPr>
              <a:lnSpc>
                <a:spcPct val="80000"/>
              </a:lnSpc>
            </a:pPr>
            <a:endParaRPr lang="ru-RU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179388" y="2349500"/>
            <a:ext cx="8713787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/>
              <a:t>Положительный ответ на каждое предложенное утверждение оценивается в 1 балл.</a:t>
            </a:r>
          </a:p>
          <a:p>
            <a:pPr algn="ctr"/>
            <a:r>
              <a:rPr lang="ru-RU" sz="3200"/>
              <a:t>Высокая агрессивность — </a:t>
            </a:r>
            <a:r>
              <a:rPr lang="ru-RU" sz="3200">
                <a:solidFill>
                  <a:srgbClr val="FF0000"/>
                </a:solidFill>
              </a:rPr>
              <a:t>15—20 баллов.</a:t>
            </a:r>
          </a:p>
          <a:p>
            <a:pPr algn="ctr"/>
            <a:r>
              <a:rPr lang="ru-RU" sz="3200"/>
              <a:t>Средняя агрессивность —</a:t>
            </a:r>
            <a:r>
              <a:rPr lang="ru-RU" sz="3200">
                <a:solidFill>
                  <a:srgbClr val="FF0000"/>
                </a:solidFill>
              </a:rPr>
              <a:t>7—14 баллов.</a:t>
            </a:r>
          </a:p>
          <a:p>
            <a:pPr algn="ctr"/>
            <a:r>
              <a:rPr lang="ru-RU" sz="3200"/>
              <a:t>Низкая агрессивность —</a:t>
            </a:r>
            <a:r>
              <a:rPr lang="ru-RU" sz="3200">
                <a:solidFill>
                  <a:srgbClr val="FF0000"/>
                </a:solidFill>
              </a:rPr>
              <a:t>1—6 баллов.</a:t>
            </a:r>
          </a:p>
        </p:txBody>
      </p:sp>
      <p:sp>
        <p:nvSpPr>
          <p:cNvPr id="43011" name="WordArt 5"/>
          <p:cNvSpPr>
            <a:spLocks noChangeArrowheads="1" noChangeShapeType="1" noTextEdit="1"/>
          </p:cNvSpPr>
          <p:nvPr/>
        </p:nvSpPr>
        <p:spPr bwMode="auto">
          <a:xfrm>
            <a:off x="1116013" y="549275"/>
            <a:ext cx="6408737" cy="122396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80"/>
              </a:solidFill>
              <a:latin typeface="Arial"/>
              <a:cs typeface="Arial"/>
            </a:endParaRPr>
          </a:p>
        </p:txBody>
      </p:sp>
      <p:sp>
        <p:nvSpPr>
          <p:cNvPr id="43013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58148" y="5500702"/>
            <a:ext cx="1042987" cy="1042988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Подсчитаем баллы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</Template>
  <TotalTime>807</TotalTime>
  <Words>788</Words>
  <Application>Microsoft Office PowerPoint</Application>
  <PresentationFormat>Экран (4:3)</PresentationFormat>
  <Paragraphs>113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Mod</vt:lpstr>
      <vt:lpstr>    «АГРЕССИЯ. КАК ЕЙ ПРОТИВОСТОЯТЬ?»</vt:lpstr>
      <vt:lpstr>Значение термина «Агрессия»</vt:lpstr>
      <vt:lpstr>Виды агрессивных реакций</vt:lpstr>
      <vt:lpstr>Виды агрессивных реакций</vt:lpstr>
      <vt:lpstr>Слайд 5</vt:lpstr>
      <vt:lpstr>Психологические факторы агрессивного поведения</vt:lpstr>
      <vt:lpstr>Последствия агрессивного поведения</vt:lpstr>
      <vt:lpstr>Анкета для определения уровня агрессивности</vt:lpstr>
      <vt:lpstr>Подсчитаем баллы</vt:lpstr>
      <vt:lpstr>Способы преодоления агрессии</vt:lpstr>
      <vt:lpstr>Приемлемые способы выражения гнева</vt:lpstr>
      <vt:lpstr>Приемлемые способы выражения гнева</vt:lpstr>
      <vt:lpstr>Способы саморегуляции</vt:lpstr>
      <vt:lpstr>Способы саморегуляции</vt:lpstr>
      <vt:lpstr>Жизнь без агрессии</vt:lpstr>
      <vt:lpstr>Спасибо вам всем за сотрудничество! 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 «Агрессия. Как ей противостоять?»</dc:title>
  <dc:creator>Гармония ММ</dc:creator>
  <cp:lastModifiedBy>Марина</cp:lastModifiedBy>
  <cp:revision>39</cp:revision>
  <dcterms:created xsi:type="dcterms:W3CDTF">2013-12-13T09:12:18Z</dcterms:created>
  <dcterms:modified xsi:type="dcterms:W3CDTF">2020-05-19T18:15:04Z</dcterms:modified>
</cp:coreProperties>
</file>